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2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58" r:id="rId12"/>
    <p:sldId id="257" r:id="rId13"/>
    <p:sldId id="259" r:id="rId14"/>
    <p:sldId id="260" r:id="rId15"/>
    <p:sldId id="262" r:id="rId16"/>
    <p:sldId id="263" r:id="rId17"/>
    <p:sldId id="265" r:id="rId18"/>
    <p:sldId id="266" r:id="rId19"/>
    <p:sldId id="267" r:id="rId20"/>
    <p:sldId id="268" r:id="rId21"/>
    <p:sldId id="290" r:id="rId22"/>
    <p:sldId id="269" r:id="rId23"/>
    <p:sldId id="270" r:id="rId24"/>
    <p:sldId id="291" r:id="rId25"/>
    <p:sldId id="271" r:id="rId26"/>
    <p:sldId id="272" r:id="rId27"/>
    <p:sldId id="273" r:id="rId28"/>
    <p:sldId id="274" r:id="rId29"/>
    <p:sldId id="275" r:id="rId30"/>
    <p:sldId id="292" r:id="rId31"/>
    <p:sldId id="277" r:id="rId32"/>
    <p:sldId id="278" r:id="rId33"/>
    <p:sldId id="279" r:id="rId34"/>
    <p:sldId id="280" r:id="rId35"/>
    <p:sldId id="293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sch" initials="p" lastIdx="2" clrIdx="0">
    <p:extLst>
      <p:ext uri="{19B8F6BF-5375-455C-9EA6-DF929625EA0E}">
        <p15:presenceInfo xmlns:p15="http://schemas.microsoft.com/office/powerpoint/2012/main" userId="pat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5T09:47:19.995" idx="2">
    <p:pos x="10" y="10"/>
    <p:text>(cf. Monème : Lexèmes + morphèmes)
Morphèmes autonomes : articles, pronoms, adverbes, prépositions, conjonctions…
Morphèmes dépendants :
Affixes 		  	préfixe : retaper       	suffixe : tapera	infixe : tapoter
Bases dérivationnelles  	autoroute
Formes contractées 	   	de le : du		à le : au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386D-CC3C-4DA9-847A-F017FC71FF1B}" type="datetimeFigureOut">
              <a:rPr lang="fr-FR" smtClean="0"/>
              <a:t>29/01/2020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EC5C-ED4E-4C22-9373-2A0DDA25CA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513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7E98B-A9DA-45CB-BC35-BDD16D92F766}" type="datetimeFigureOut">
              <a:rPr lang="fr-FR" smtClean="0"/>
              <a:t>29/01/2020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769BD-E130-4BB6-B68B-57FCDA07A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536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69BD-E130-4BB6-B68B-57FCDA07A08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4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(cf. Monème : Lexèmes + morphèmes)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Morphèmes autonomes : articles, pronoms, adverbes, prépositions, conjonctions…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Morphèmes dépendants :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Affixes 		  	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préfixe</a:t>
            </a:r>
            <a:r>
              <a:rPr lang="fr-FR" dirty="0">
                <a:sym typeface="Wingdings" panose="05000000000000000000" pitchFamily="2" charset="2"/>
              </a:rPr>
              <a:t> :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re</a:t>
            </a:r>
            <a:r>
              <a:rPr lang="fr-FR" dirty="0">
                <a:sym typeface="Wingdings" panose="05000000000000000000" pitchFamily="2" charset="2"/>
              </a:rPr>
              <a:t>taper       	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suffixe</a:t>
            </a:r>
            <a:r>
              <a:rPr lang="fr-FR" dirty="0">
                <a:sym typeface="Wingdings" panose="05000000000000000000" pitchFamily="2" charset="2"/>
              </a:rPr>
              <a:t> : tap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era</a:t>
            </a:r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>
                <a:solidFill>
                  <a:srgbClr val="7030A0"/>
                </a:solidFill>
                <a:sym typeface="Wingdings" panose="05000000000000000000" pitchFamily="2" charset="2"/>
              </a:rPr>
              <a:t>infixe</a:t>
            </a:r>
            <a:r>
              <a:rPr lang="fr-FR" dirty="0">
                <a:sym typeface="Wingdings" panose="05000000000000000000" pitchFamily="2" charset="2"/>
              </a:rPr>
              <a:t> : tap</a:t>
            </a:r>
            <a:r>
              <a:rPr lang="fr-FR" dirty="0">
                <a:solidFill>
                  <a:srgbClr val="7030A0"/>
                </a:solidFill>
                <a:sym typeface="Wingdings" panose="05000000000000000000" pitchFamily="2" charset="2"/>
              </a:rPr>
              <a:t>o</a:t>
            </a:r>
            <a:r>
              <a:rPr lang="fr-FR" dirty="0">
                <a:sym typeface="Wingdings" panose="05000000000000000000" pitchFamily="2" charset="2"/>
              </a:rPr>
              <a:t>ter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Bases dérivationnelles  	auto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route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Formes contractées 	   	de le : du		à le : au		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69BD-E130-4BB6-B68B-57FCDA07A08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34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69BD-E130-4BB6-B68B-57FCDA07A08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0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69BD-E130-4BB6-B68B-57FCDA07A0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36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769BD-E130-4BB6-B68B-57FCDA07A08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35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45E024-6D9F-4272-8C1C-E150AA836B0A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2766-70DA-4BDD-B931-8D1F9CE568B9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F053-6677-474F-8750-A6AD9E29ACFA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4FC-733D-4A91-BEB7-B197E265D169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5C7B-8AB1-4023-8AE4-55A1E73FD90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62A7-F93A-4C48-AF7A-F3BFE89B8BEE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4167-8751-4786-AA79-98F70E00AB8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9B37-A3BF-4E80-8BAA-56F4036FAF3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A5FA-7356-4606-84A3-11BB833873E7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AAD6-CC3C-41D0-928A-98D6A06784AF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8BE3-561F-4AA3-9125-5EBF4CE97848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C2FF2D7-10C2-4708-8A10-532598FD41F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ache.media.eduscol.education.fr/file/Langage/18/7/Ress_c1_langage_oralecrit_comptines_529187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ache.media.eduscol.education.fr/file/Langage/19/1/Ress_c1_langage_oralecrit_dictee-adulte_52919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Langage/59/8/Ress_c1_Section_2_partie_2_Activites_phonologiques_56959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che.media.eduscol.education.fr/file/Langage/18/7/Ress_c1_langage_oralecrit_comptines_529187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ache.media.eduscol.education.fr/file/Langage/59/8/Ress_c1_Section_2_partie_2_Activites_phonologiques_569598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ache.media.eduscol.education.fr/file/Langage/39/8/Ress_c1_langage_ecrit_principe_45639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 préparer à apprendre à lire et à écrire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Guide pour l’enseignement de la phonologie, du principe alphabétique et de l’écriture à l’école maternelle</a:t>
            </a:r>
          </a:p>
          <a:p>
            <a:r>
              <a:rPr lang="fr-FR" dirty="0" smtClean="0"/>
              <a:t>MENJ</a:t>
            </a:r>
          </a:p>
          <a:p>
            <a:r>
              <a:rPr lang="fr-FR" sz="1300" dirty="0" smtClean="0"/>
              <a:t>URMATT - Mercredi 29 janvier 2020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0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947737"/>
            <a:ext cx="8562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Concepts linguistiques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Phonème</a:t>
            </a:r>
            <a:r>
              <a:rPr lang="fr-FR" dirty="0" smtClean="0"/>
              <a:t> : </a:t>
            </a:r>
            <a:endParaRPr lang="fr-FR" dirty="0"/>
          </a:p>
          <a:p>
            <a:pPr marL="45720" indent="0">
              <a:buNone/>
            </a:pPr>
            <a:r>
              <a:rPr lang="fr-FR" dirty="0" smtClean="0"/>
              <a:t>plus petite unité distinctive de la chaine parlée </a:t>
            </a:r>
            <a:r>
              <a:rPr lang="fr-FR" sz="1200" dirty="0" smtClean="0"/>
              <a:t>(ne pas confondre avec le son).</a:t>
            </a:r>
          </a:p>
          <a:p>
            <a:pPr marL="45720" indent="0">
              <a:buNone/>
            </a:pPr>
            <a:r>
              <a:rPr lang="fr-FR" dirty="0"/>
              <a:t>	</a:t>
            </a:r>
            <a:r>
              <a:rPr lang="fr-FR" dirty="0" smtClean="0"/>
              <a:t>	 </a:t>
            </a:r>
            <a:r>
              <a:rPr lang="fr-FR" dirty="0" smtClean="0">
                <a:solidFill>
                  <a:srgbClr val="FF0000"/>
                </a:solidFill>
              </a:rPr>
              <a:t>r</a:t>
            </a:r>
            <a:r>
              <a:rPr lang="fr-FR" dirty="0" smtClean="0"/>
              <a:t>ampe/</a:t>
            </a:r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dirty="0" smtClean="0"/>
              <a:t>ampe			</a:t>
            </a:r>
            <a:r>
              <a:rPr lang="fr-FR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0070C0"/>
                </a:solidFill>
              </a:rPr>
              <a:t>oup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[l]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[u]</a:t>
            </a:r>
            <a:endParaRPr lang="fr-FR" dirty="0" smtClean="0"/>
          </a:p>
          <a:p>
            <a:r>
              <a:rPr lang="fr-FR" b="1" dirty="0" smtClean="0"/>
              <a:t>Graphème</a:t>
            </a:r>
            <a:r>
              <a:rPr lang="fr-FR" dirty="0" smtClean="0"/>
              <a:t> : </a:t>
            </a:r>
          </a:p>
          <a:p>
            <a:pPr marL="45720" indent="0">
              <a:buNone/>
            </a:pPr>
            <a:r>
              <a:rPr lang="fr-FR" dirty="0" smtClean="0"/>
              <a:t>plus petite unité du système graphique destiné à transcrire les phonèmes.</a:t>
            </a:r>
          </a:p>
          <a:p>
            <a:pPr marL="4572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FF0000"/>
                </a:solidFill>
              </a:rPr>
              <a:t>ch</a:t>
            </a:r>
            <a:r>
              <a:rPr lang="fr-FR" dirty="0" smtClean="0">
                <a:solidFill>
                  <a:srgbClr val="0070C0"/>
                </a:solidFill>
              </a:rPr>
              <a:t>a</a:t>
            </a:r>
            <a:r>
              <a:rPr lang="fr-FR" dirty="0" smtClean="0">
                <a:solidFill>
                  <a:schemeClr val="accent1"/>
                </a:solidFill>
              </a:rPr>
              <a:t>p</a:t>
            </a:r>
            <a:r>
              <a:rPr lang="fr-FR" dirty="0" smtClean="0">
                <a:solidFill>
                  <a:srgbClr val="7030A0"/>
                </a:solidFill>
              </a:rPr>
              <a:t>eau</a:t>
            </a:r>
            <a:r>
              <a:rPr lang="fr-FR" dirty="0" smtClean="0"/>
              <a:t> 			 o ; au ; eau… </a:t>
            </a:r>
            <a:r>
              <a:rPr lang="fr-FR" dirty="0" smtClean="0">
                <a:sym typeface="Wingdings" panose="05000000000000000000" pitchFamily="2" charset="2"/>
              </a:rPr>
              <a:t> [o]</a:t>
            </a:r>
            <a:endParaRPr lang="fr-FR" dirty="0" smtClean="0"/>
          </a:p>
          <a:p>
            <a:r>
              <a:rPr lang="fr-FR" b="1" dirty="0" smtClean="0"/>
              <a:t>Lettre</a:t>
            </a:r>
            <a:r>
              <a:rPr lang="fr-FR" dirty="0" smtClean="0"/>
              <a:t> : unité de l’alphabet qui en compte 26.</a:t>
            </a:r>
          </a:p>
          <a:p>
            <a:r>
              <a:rPr lang="fr-FR" b="1" dirty="0" smtClean="0"/>
              <a:t>Morphème</a:t>
            </a:r>
            <a:r>
              <a:rPr lang="fr-FR" dirty="0" smtClean="0"/>
              <a:t> </a:t>
            </a:r>
            <a:r>
              <a:rPr lang="fr-FR" dirty="0"/>
              <a:t>: </a:t>
            </a:r>
            <a:endParaRPr lang="fr-FR" dirty="0" smtClean="0"/>
          </a:p>
          <a:p>
            <a:pPr marL="45720" indent="0">
              <a:buNone/>
            </a:pPr>
            <a:r>
              <a:rPr lang="fr-FR" dirty="0" smtClean="0"/>
              <a:t>Plus </a:t>
            </a:r>
            <a:r>
              <a:rPr lang="fr-FR" dirty="0"/>
              <a:t>petit élément </a:t>
            </a:r>
            <a:r>
              <a:rPr lang="fr-FR" dirty="0" smtClean="0"/>
              <a:t>significatif : mot, affixe, radical,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1. LES NOTIONS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Principe alphabétique </a:t>
            </a:r>
            <a:r>
              <a:rPr lang="fr-FR" dirty="0" smtClean="0"/>
              <a:t>: </a:t>
            </a:r>
          </a:p>
          <a:p>
            <a:pPr marL="45720" indent="0">
              <a:buNone/>
            </a:pPr>
            <a:r>
              <a:rPr lang="fr-FR" dirty="0" smtClean="0"/>
              <a:t>compréhension du code au moyen duquel on transcrit des sons à partir de signes et combinaisons de ces signes (Correspondance graphèmes-phonème = CGP)</a:t>
            </a:r>
          </a:p>
          <a:p>
            <a:r>
              <a:rPr lang="fr-FR" b="1" dirty="0" smtClean="0"/>
              <a:t>Conscience phonologique </a:t>
            </a:r>
            <a:r>
              <a:rPr lang="fr-FR" dirty="0" smtClean="0"/>
              <a:t>: </a:t>
            </a:r>
          </a:p>
          <a:p>
            <a:pPr marL="45720" indent="0">
              <a:buNone/>
            </a:pPr>
            <a:r>
              <a:rPr lang="fr-FR" dirty="0" smtClean="0"/>
              <a:t>capacité à manipuler en toute conscience, les unités phonologiques d’un mot (syllabes, phonèmes…)</a:t>
            </a:r>
          </a:p>
          <a:p>
            <a:r>
              <a:rPr lang="fr-FR" b="1" dirty="0" smtClean="0"/>
              <a:t>Consciences syllabique </a:t>
            </a:r>
            <a:r>
              <a:rPr lang="fr-FR" dirty="0" smtClean="0"/>
              <a:t>: </a:t>
            </a:r>
          </a:p>
          <a:p>
            <a:pPr marL="45720" indent="0">
              <a:buNone/>
            </a:pPr>
            <a:r>
              <a:rPr lang="fr-FR" dirty="0" smtClean="0"/>
              <a:t>capacité à découper (oralement) un mot en syllabes 		</a:t>
            </a:r>
            <a:r>
              <a:rPr lang="fr-FR" dirty="0" smtClean="0">
                <a:solidFill>
                  <a:srgbClr val="FF0000"/>
                </a:solidFill>
              </a:rPr>
              <a:t>ma</a:t>
            </a:r>
            <a:r>
              <a:rPr lang="fr-FR" dirty="0" smtClean="0">
                <a:solidFill>
                  <a:srgbClr val="0070C0"/>
                </a:solidFill>
              </a:rPr>
              <a:t>man </a:t>
            </a:r>
            <a:r>
              <a:rPr lang="fr-FR" dirty="0" smtClean="0"/>
              <a:t>(2)  ;  </a:t>
            </a:r>
            <a:r>
              <a:rPr lang="fr-FR" dirty="0" smtClean="0">
                <a:solidFill>
                  <a:srgbClr val="FF0000"/>
                </a:solidFill>
              </a:rPr>
              <a:t>é</a:t>
            </a:r>
            <a:r>
              <a:rPr lang="fr-FR" dirty="0" smtClean="0">
                <a:solidFill>
                  <a:srgbClr val="0070C0"/>
                </a:solidFill>
              </a:rPr>
              <a:t>lé</a:t>
            </a:r>
            <a:r>
              <a:rPr lang="fr-FR" dirty="0" smtClean="0">
                <a:solidFill>
                  <a:srgbClr val="92D050"/>
                </a:solidFill>
              </a:rPr>
              <a:t>phant</a:t>
            </a:r>
            <a:r>
              <a:rPr lang="fr-FR" dirty="0" smtClean="0"/>
              <a:t> (3) </a:t>
            </a:r>
          </a:p>
          <a:p>
            <a:r>
              <a:rPr lang="fr-FR" b="1" dirty="0" smtClean="0"/>
              <a:t>Conscience phonémique </a:t>
            </a:r>
            <a:r>
              <a:rPr lang="fr-FR" dirty="0" smtClean="0"/>
              <a:t>: </a:t>
            </a:r>
          </a:p>
          <a:p>
            <a:pPr marL="45720" indent="0">
              <a:buNone/>
            </a:pPr>
            <a:r>
              <a:rPr lang="fr-FR" dirty="0" smtClean="0"/>
              <a:t>capacité à identifier les phonèmes d’un mot </a:t>
            </a:r>
            <a:endParaRPr lang="fr-FR" dirty="0"/>
          </a:p>
          <a:p>
            <a:pPr marL="274320" lvl="1" indent="0">
              <a:buNone/>
            </a:pPr>
            <a:r>
              <a:rPr lang="fr-FR" dirty="0" smtClean="0"/>
              <a:t>	 		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>
                <a:solidFill>
                  <a:srgbClr val="00B0F0"/>
                </a:solidFill>
              </a:rPr>
              <a:t>a</a:t>
            </a:r>
            <a:r>
              <a:rPr lang="fr-FR" dirty="0" smtClean="0">
                <a:solidFill>
                  <a:srgbClr val="92D050"/>
                </a:solidFill>
              </a:rPr>
              <a:t>d</a:t>
            </a:r>
            <a:r>
              <a:rPr lang="fr-FR" dirty="0" smtClean="0">
                <a:solidFill>
                  <a:srgbClr val="7030A0"/>
                </a:solidFill>
              </a:rPr>
              <a:t>eau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[k] [a] [d] [o]</a:t>
            </a:r>
          </a:p>
          <a:p>
            <a:r>
              <a:rPr lang="fr-FR" b="1" dirty="0" err="1" smtClean="0">
                <a:sym typeface="Wingdings" panose="05000000000000000000" pitchFamily="2" charset="2"/>
              </a:rPr>
              <a:t>Littéracie</a:t>
            </a:r>
            <a:r>
              <a:rPr lang="fr-FR" dirty="0" smtClean="0">
                <a:sym typeface="Wingdings" panose="05000000000000000000" pitchFamily="2" charset="2"/>
              </a:rPr>
              <a:t> : ensemble des compétences et des comportements liés à la lecture-écriture.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Pour mémoire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43000" y="1992489"/>
            <a:ext cx="9872871" cy="4865511"/>
          </a:xfrm>
        </p:spPr>
        <p:txBody>
          <a:bodyPr>
            <a:normAutofit/>
          </a:bodyPr>
          <a:lstStyle/>
          <a:p>
            <a:r>
              <a:rPr lang="fr-FR" dirty="0" smtClean="0"/>
              <a:t>26 lettres de l’alphabet</a:t>
            </a:r>
          </a:p>
          <a:p>
            <a:r>
              <a:rPr lang="fr-FR" dirty="0" smtClean="0"/>
              <a:t>36 phonèmes = ensemble fini de sons </a:t>
            </a:r>
            <a:r>
              <a:rPr lang="fr-FR" dirty="0"/>
              <a:t>élémentaires </a:t>
            </a:r>
            <a:r>
              <a:rPr lang="fr-FR" dirty="0" smtClean="0"/>
              <a:t>                                           combinés qui engendrent </a:t>
            </a:r>
            <a:r>
              <a:rPr lang="fr-FR" dirty="0"/>
              <a:t>tous les </a:t>
            </a:r>
            <a:r>
              <a:rPr lang="fr-FR" dirty="0" smtClean="0"/>
              <a:t>mots.</a:t>
            </a:r>
          </a:p>
          <a:p>
            <a:r>
              <a:rPr lang="fr-FR" dirty="0" smtClean="0"/>
              <a:t>130 graphèmes = </a:t>
            </a:r>
            <a:r>
              <a:rPr lang="fr-FR" dirty="0"/>
              <a:t>ensemble très limité de symboles </a:t>
            </a:r>
            <a:r>
              <a:rPr lang="fr-FR" dirty="0" smtClean="0"/>
              <a:t>visuels                                             qui </a:t>
            </a:r>
            <a:r>
              <a:rPr lang="fr-FR" dirty="0"/>
              <a:t>permettent d’écrire tous les </a:t>
            </a:r>
            <a:r>
              <a:rPr lang="fr-FR" dirty="0" smtClean="0"/>
              <a:t>mots.</a:t>
            </a:r>
            <a:endParaRPr lang="fr-FR" dirty="0"/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Système alphabétique fondé sur une compréhension                                                                  de la structure de la parole.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3043">
            <a:off x="8097665" y="2251021"/>
            <a:ext cx="4054245" cy="3838473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CGP</a:t>
            </a:r>
            <a:endParaRPr lang="fr-FR" dirty="0"/>
          </a:p>
        </p:txBody>
      </p:sp>
      <p:pic>
        <p:nvPicPr>
          <p:cNvPr id="4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381" y="2588506"/>
            <a:ext cx="2400300" cy="2886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93" y="2229120"/>
            <a:ext cx="4572000" cy="343852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 LA MISE EN OEUVRE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/>
              <a:t>Pour  pouvoir lire et écrire, les enfants devront réaliser deux grandes acquisitions :</a:t>
            </a:r>
          </a:p>
          <a:p>
            <a:r>
              <a:rPr lang="fr-FR" dirty="0" smtClean="0"/>
              <a:t>Identifier les </a:t>
            </a:r>
            <a:r>
              <a:rPr lang="fr-FR" dirty="0"/>
              <a:t>unités sonores </a:t>
            </a:r>
            <a:r>
              <a:rPr lang="fr-FR" dirty="0" smtClean="0"/>
              <a:t>que l’on emploie lorsqu’on parle français  </a:t>
            </a:r>
          </a:p>
          <a:p>
            <a:pPr marL="45720" indent="0">
              <a:buNone/>
            </a:pPr>
            <a:r>
              <a:rPr lang="fr-FR" dirty="0" smtClean="0"/>
              <a:t>                       					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/>
              <a:t>Conscience phonologique </a:t>
            </a:r>
          </a:p>
          <a:p>
            <a:endParaRPr lang="fr-FR" dirty="0" smtClean="0"/>
          </a:p>
          <a:p>
            <a:r>
              <a:rPr lang="fr-FR" dirty="0" smtClean="0"/>
              <a:t>Comprendre que l’écriture du français est un code au moyen duquel on transcrit des sons  	</a:t>
            </a:r>
            <a:r>
              <a:rPr lang="fr-FR" dirty="0"/>
              <a:t>	</a:t>
            </a:r>
            <a:r>
              <a:rPr lang="fr-FR" dirty="0" smtClean="0"/>
              <a:t>			</a:t>
            </a:r>
          </a:p>
          <a:p>
            <a:pPr marL="4572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						 </a:t>
            </a:r>
            <a:r>
              <a:rPr lang="fr-FR" b="1" dirty="0" smtClean="0">
                <a:sym typeface="Wingdings" panose="05000000000000000000" pitchFamily="2" charset="2"/>
              </a:rPr>
              <a:t>Principe alphabétique</a:t>
            </a:r>
            <a:endParaRPr lang="fr-FR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2.1.DEVELOPPER LES HABILITES PHONOLOGIQUES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Proposer un enseignement progressif et adapté à l’</a:t>
            </a:r>
            <a:r>
              <a:rPr lang="fr-FR" dirty="0"/>
              <a:t>â</a:t>
            </a:r>
            <a:r>
              <a:rPr lang="fr-FR" dirty="0" smtClean="0"/>
              <a:t>ge des élèves.</a:t>
            </a:r>
          </a:p>
          <a:p>
            <a:r>
              <a:rPr lang="fr-FR" dirty="0" smtClean="0"/>
              <a:t>Se détacher de la fonction communicative du langage </a:t>
            </a:r>
            <a:r>
              <a:rPr lang="fr-FR" dirty="0">
                <a:sym typeface="Wingdings" panose="05000000000000000000" pitchFamily="2" charset="2"/>
              </a:rPr>
              <a:t>;</a:t>
            </a:r>
            <a:r>
              <a:rPr lang="fr-FR" dirty="0" smtClean="0">
                <a:sym typeface="Wingdings" panose="05000000000000000000" pitchFamily="2" charset="2"/>
              </a:rPr>
              <a:t> appréhender la langue comme objet à manipuler (se détacher du sens des mots)  jouer avec les mots.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Favoriser la métacognition : être explicite sur ce que les enfants sont en train d’apprendre.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2.1.1.MODALITES </a:t>
            </a:r>
            <a:r>
              <a:rPr lang="fr-FR" dirty="0" smtClean="0"/>
              <a:t>D’APPRENTISSAGE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 smtClean="0"/>
              <a:t>Cf. Programmes :</a:t>
            </a:r>
          </a:p>
          <a:p>
            <a:r>
              <a:rPr lang="fr-FR" dirty="0" smtClean="0"/>
              <a:t>Par le jeu, les défis… (modalités à privilégier)</a:t>
            </a:r>
          </a:p>
          <a:p>
            <a:r>
              <a:rPr lang="fr-FR" dirty="0" smtClean="0"/>
              <a:t>En réfléchissant, résolvant des </a:t>
            </a:r>
            <a:r>
              <a:rPr lang="fr-FR" dirty="0"/>
              <a:t>problèmes : </a:t>
            </a:r>
            <a:r>
              <a:rPr lang="fr-FR" dirty="0" smtClean="0"/>
              <a:t>manipuler les </a:t>
            </a:r>
            <a:r>
              <a:rPr lang="fr-FR" dirty="0"/>
              <a:t>unités de langues 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/>
              <a:t>supprimer, substituer, permuter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En s’entrainant : activités ritualisées, en autonomie (cf. j’entends / je n’entends pas)</a:t>
            </a:r>
          </a:p>
          <a:p>
            <a:r>
              <a:rPr lang="fr-FR" dirty="0" smtClean="0"/>
              <a:t>En se remémorant, se mémorisant : revenir régulièrement sur des activités connues pour s’entrainer.</a:t>
            </a:r>
          </a:p>
          <a:p>
            <a:pPr marL="45720" indent="0">
              <a:buNone/>
            </a:pPr>
            <a:r>
              <a:rPr lang="fr-FR" dirty="0" smtClean="0"/>
              <a:t>+ varier les organisations en fonctions des besoins : groupe classe (rituels, entrainement collectif), petit groupe (de besoin), atelier (nouvel apprentissage)…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2.1.2. </a:t>
            </a:r>
            <a:r>
              <a:rPr lang="fr-FR" dirty="0" smtClean="0"/>
              <a:t>ACTIVITES PHONOLOGIQUES ET PROGRESSIVITES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fr-FR" b="1" dirty="0" smtClean="0"/>
          </a:p>
          <a:p>
            <a:pPr marL="45720" indent="0" algn="ctr">
              <a:buNone/>
            </a:pPr>
            <a:r>
              <a:rPr lang="fr-FR" b="1" dirty="0" smtClean="0"/>
              <a:t>PETITE SECTION </a:t>
            </a:r>
          </a:p>
          <a:p>
            <a:pPr marL="45720" indent="0" algn="ctr">
              <a:buNone/>
            </a:pPr>
            <a:endParaRPr lang="fr-FR" b="1" dirty="0" smtClean="0"/>
          </a:p>
          <a:p>
            <a:r>
              <a:rPr lang="fr-FR" dirty="0" smtClean="0"/>
              <a:t>Jeux d’écoute : écoute active, mémoire auditive</a:t>
            </a:r>
          </a:p>
          <a:p>
            <a:r>
              <a:rPr lang="fr-FR" dirty="0" smtClean="0"/>
              <a:t>Comptines et formulettes : </a:t>
            </a:r>
            <a:r>
              <a:rPr lang="fr-FR" sz="1400" dirty="0">
                <a:hlinkClick r:id="rId2"/>
              </a:rPr>
              <a:t>https://</a:t>
            </a:r>
            <a:r>
              <a:rPr lang="fr-FR" sz="1400" dirty="0" smtClean="0">
                <a:hlinkClick r:id="rId2"/>
              </a:rPr>
              <a:t>cache.media.eduscol.education.fr/file/Langage/18/7/Ress_c1_langage_oralecrit_comptines_529187.pdf</a:t>
            </a:r>
            <a:endParaRPr lang="fr-FR" dirty="0"/>
          </a:p>
          <a:p>
            <a:r>
              <a:rPr lang="fr-FR" dirty="0" smtClean="0"/>
              <a:t>Jeux vocaux : chuchotements, cris, respiration, bruits, cris d’animaux…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mot (MS - GS)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fr-FR" b="1" dirty="0" smtClean="0"/>
              <a:t>Isoler le mot à l’oral est un obstacle important.</a:t>
            </a:r>
            <a:endParaRPr lang="fr-FR" dirty="0" smtClean="0"/>
          </a:p>
          <a:p>
            <a:pPr marL="45720" indent="0">
              <a:buNone/>
            </a:pPr>
            <a:r>
              <a:rPr lang="fr-FR" dirty="0" smtClean="0"/>
              <a:t>Plus l’élève a un stock de mots disponibles (vocabulaire) important, plus il lui est facile de le repérer dans une phrase (importance du vocabulaire).</a:t>
            </a:r>
          </a:p>
          <a:p>
            <a:r>
              <a:rPr lang="fr-FR" dirty="0" smtClean="0"/>
              <a:t>Travail à partir des comptines : à mimer, jouer, dire</a:t>
            </a:r>
          </a:p>
          <a:p>
            <a:r>
              <a:rPr lang="fr-FR" dirty="0" smtClean="0"/>
              <a:t>Travail à partir d’un mot puis d’une phrase énoncée : repérer un mot dans une suite de mots, changer le mot d’une phrase pour modifier le sens (le petit chaperon rouge/vert), compter le nombre de mots dans une phrase.</a:t>
            </a:r>
          </a:p>
          <a:p>
            <a:r>
              <a:rPr lang="fr-FR" dirty="0" smtClean="0"/>
              <a:t>Travail à partir d’un support écrit</a:t>
            </a:r>
          </a:p>
          <a:p>
            <a:pPr lvl="1"/>
            <a:r>
              <a:rPr lang="fr-FR" dirty="0" smtClean="0"/>
              <a:t>Suivre du doigt les mots d’une formulette ou d’une comptine simple.</a:t>
            </a:r>
          </a:p>
          <a:p>
            <a:pPr lvl="1"/>
            <a:r>
              <a:rPr lang="fr-FR" dirty="0" smtClean="0"/>
              <a:t>Pointer les mots d’une phrase, d’un titre</a:t>
            </a:r>
          </a:p>
          <a:p>
            <a:pPr lvl="1"/>
            <a:r>
              <a:rPr lang="fr-FR" dirty="0" smtClean="0"/>
              <a:t>Dictée à l’adulte </a:t>
            </a:r>
            <a:r>
              <a:rPr lang="fr-FR" dirty="0">
                <a:sym typeface="Wingdings" panose="05000000000000000000" pitchFamily="2" charset="2"/>
              </a:rPr>
              <a:t>  </a:t>
            </a:r>
            <a:r>
              <a:rPr lang="fr-FR" sz="13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fr-FR" sz="1300" dirty="0" smtClean="0">
                <a:sym typeface="Wingdings" panose="05000000000000000000" pitchFamily="2" charset="2"/>
                <a:hlinkClick r:id="rId2"/>
              </a:rPr>
              <a:t>cache.media.eduscol.education.fr/file/Langage/19/1/Ress_c1_langage_oralecrit_dictee-adulte_529191.pdf</a:t>
            </a:r>
            <a:endParaRPr lang="fr-FR" sz="1300" dirty="0" smtClean="0">
              <a:sym typeface="Wingdings" panose="05000000000000000000" pitchFamily="2" charset="2"/>
            </a:endParaRPr>
          </a:p>
          <a:p>
            <a:pPr lvl="1"/>
            <a:endParaRPr lang="fr-FR" sz="1300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8" y="254828"/>
            <a:ext cx="8991600" cy="320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23" y="3455228"/>
            <a:ext cx="83915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syllabe (MS – GS)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FR" i="1" dirty="0" smtClean="0"/>
          </a:p>
          <a:p>
            <a:pPr marL="45720" indent="0">
              <a:buNone/>
            </a:pPr>
            <a:r>
              <a:rPr lang="fr-FR" i="1" dirty="0" smtClean="0"/>
              <a:t>« C’est l’unité de langue la plus facilement perceptible ».</a:t>
            </a:r>
          </a:p>
          <a:p>
            <a:r>
              <a:rPr lang="fr-FR" dirty="0" smtClean="0"/>
              <a:t>Segmenter les syllabes d’un mot, dénombrer les syllabes, localiser une syllabes, remplacer une syllabes par une autre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sz="20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fr-FR" sz="2000" dirty="0" smtClean="0">
                <a:sym typeface="Wingdings" panose="05000000000000000000" pitchFamily="2" charset="2"/>
                <a:hlinkClick r:id="rId3"/>
              </a:rPr>
              <a:t>cache.media.eduscol.education.fr/file/Langage/59/8/Ress_c1_Section_2_partie_2_Activites_phonologiques_569598.pdf</a:t>
            </a:r>
            <a:endParaRPr lang="fr-FR" sz="2000" dirty="0" smtClean="0">
              <a:sym typeface="Wingdings" panose="05000000000000000000" pitchFamily="2" charset="2"/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Utiliser les comptines et les formulettes pour ces jeux sur les sonorités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ym typeface="Wingdings" panose="05000000000000000000" pitchFamily="2" charset="2"/>
                <a:hlinkClick r:id="rId4"/>
              </a:rPr>
              <a:t>https://</a:t>
            </a:r>
            <a:r>
              <a:rPr lang="fr-FR" dirty="0" smtClean="0">
                <a:sym typeface="Wingdings" panose="05000000000000000000" pitchFamily="2" charset="2"/>
                <a:hlinkClick r:id="rId4"/>
              </a:rPr>
              <a:t>cache.media.eduscol.education.fr/file/Langage/18/7/Ress_c1_langage_oralecrit_comptines_529187.pdf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104900"/>
            <a:ext cx="8748280" cy="47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phonème (GS)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fr-FR" i="1" dirty="0" smtClean="0"/>
              <a:t>« Seront à privilégier : les consonnes constrictives : f, v </a:t>
            </a:r>
            <a:r>
              <a:rPr lang="fr-FR" i="1" dirty="0" smtClean="0"/>
              <a:t> ; s</a:t>
            </a:r>
            <a:r>
              <a:rPr lang="fr-FR" i="1" dirty="0" smtClean="0"/>
              <a:t>, z </a:t>
            </a:r>
            <a:r>
              <a:rPr lang="fr-FR" i="1" dirty="0"/>
              <a:t> </a:t>
            </a:r>
            <a:r>
              <a:rPr lang="fr-FR" i="1" dirty="0" smtClean="0"/>
              <a:t>; </a:t>
            </a:r>
            <a:r>
              <a:rPr lang="fr-FR" i="1" dirty="0" err="1" smtClean="0"/>
              <a:t>ch</a:t>
            </a:r>
            <a:r>
              <a:rPr lang="fr-FR" i="1" dirty="0" smtClean="0"/>
              <a:t> , j ; </a:t>
            </a:r>
            <a:r>
              <a:rPr lang="fr-FR" i="1" dirty="0" smtClean="0"/>
              <a:t>l  </a:t>
            </a:r>
            <a:r>
              <a:rPr lang="fr-FR" i="1" dirty="0" smtClean="0"/>
              <a:t> - par </a:t>
            </a:r>
            <a:r>
              <a:rPr lang="fr-FR" i="1" dirty="0" smtClean="0"/>
              <a:t>opposition à occlusives </a:t>
            </a:r>
            <a:r>
              <a:rPr lang="fr-FR" i="1" dirty="0" smtClean="0"/>
              <a:t>: p</a:t>
            </a:r>
            <a:r>
              <a:rPr lang="fr-FR" i="1" dirty="0" smtClean="0"/>
              <a:t>, b ; </a:t>
            </a:r>
            <a:r>
              <a:rPr lang="fr-FR" i="1" dirty="0" smtClean="0"/>
              <a:t>t, d ; k, g ; </a:t>
            </a:r>
            <a:r>
              <a:rPr lang="fr-FR" i="1" dirty="0" smtClean="0"/>
              <a:t>m, n, </a:t>
            </a:r>
            <a:r>
              <a:rPr lang="fr-FR" i="1" dirty="0" err="1" smtClean="0"/>
              <a:t>gn</a:t>
            </a:r>
            <a:endParaRPr lang="fr-FR" i="1" dirty="0" smtClean="0"/>
          </a:p>
          <a:p>
            <a:r>
              <a:rPr lang="fr-FR" dirty="0" smtClean="0"/>
              <a:t>Sensibiliser à l’écoute des phonèmes : ex. Repérer le mot qui commence ou se termine par un phonème donné.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Eduscol</a:t>
            </a:r>
            <a:r>
              <a:rPr lang="fr-FR" dirty="0" smtClean="0">
                <a:solidFill>
                  <a:srgbClr val="FF0000"/>
                </a:solidFill>
              </a:rPr>
              <a:t> oral-écrit activités </a:t>
            </a:r>
            <a:r>
              <a:rPr lang="fr-FR" dirty="0">
                <a:solidFill>
                  <a:srgbClr val="FF0000"/>
                </a:solidFill>
              </a:rPr>
              <a:t>phonologiques : </a:t>
            </a:r>
            <a:r>
              <a:rPr lang="fr-FR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fr-FR" dirty="0" smtClean="0">
                <a:solidFill>
                  <a:srgbClr val="FF0000"/>
                </a:solidFill>
                <a:hlinkClick r:id="rId2"/>
              </a:rPr>
              <a:t>cache.media.eduscol.education.fr/file/Langage/59/8/Ress_c1_Section_2_partie_2_Activites_phonologiques_569598.pdf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La conscience phonémique se centre sur la relation graphème-phonème</a:t>
            </a:r>
          </a:p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2.2. </a:t>
            </a:r>
            <a:r>
              <a:rPr lang="fr-FR" dirty="0" smtClean="0"/>
              <a:t>DECOUVRIR LE PRINCIPE ALPHABETIQUE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1" y="2826326"/>
            <a:ext cx="9892746" cy="35032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fr-FR" dirty="0" smtClean="0"/>
              <a:t>« </a:t>
            </a:r>
            <a:r>
              <a:rPr lang="fr-FR" i="1" dirty="0" smtClean="0"/>
              <a:t>L’une des conditions pour apprendre à lire et à écrire est d’avoir découvert le principe alphabétique selon lequel l’écrit code en grande partie, non directement le sens, mais l’oral (la sonorité) de ce qu’on dit</a:t>
            </a:r>
            <a:r>
              <a:rPr lang="fr-FR" dirty="0" smtClean="0"/>
              <a:t>. »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01" y="1826320"/>
            <a:ext cx="6053286" cy="28061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5849199"/>
            <a:ext cx="8134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Apprentissage des lettres dans leurs différentes composantes : nom, forme, son.</a:t>
            </a:r>
          </a:p>
        </p:txBody>
      </p:sp>
    </p:spTree>
    <p:extLst>
      <p:ext uri="{BB962C8B-B14F-4D97-AF65-F5344CB8AC3E}">
        <p14:creationId xmlns:p14="http://schemas.microsoft.com/office/powerpoint/2010/main" val="12197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4442"/>
          <a:stretch/>
        </p:blipFill>
        <p:spPr>
          <a:xfrm>
            <a:off x="1538288" y="366712"/>
            <a:ext cx="8686368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2.2.1. </a:t>
            </a:r>
            <a:r>
              <a:rPr lang="fr-FR" dirty="0" smtClean="0"/>
              <a:t>IMPORTANCE DE L’APPRENTISSAGE DES LETTRES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 connaissance de la forme : 2 composantes nécessaires :</a:t>
            </a:r>
          </a:p>
          <a:p>
            <a:pPr lvl="1"/>
            <a:r>
              <a:rPr lang="fr-FR" dirty="0" smtClean="0"/>
              <a:t>Composante visuelle : reconnaitre que telle forme graphique est une lettre ou non.</a:t>
            </a:r>
          </a:p>
          <a:p>
            <a:pPr lvl="1"/>
            <a:r>
              <a:rPr lang="fr-FR" dirty="0" smtClean="0"/>
              <a:t>Composante motrice : l’élève peut la reproduire et cela relève de la production écrite et non du graphisme.</a:t>
            </a:r>
          </a:p>
          <a:p>
            <a:r>
              <a:rPr lang="fr-FR" dirty="0" smtClean="0"/>
              <a:t>La connaissance du nom des lettres permet de :</a:t>
            </a:r>
          </a:p>
          <a:p>
            <a:pPr lvl="1"/>
            <a:r>
              <a:rPr lang="fr-FR" dirty="0" smtClean="0"/>
              <a:t>Constituer le premier lien entre l’oral et l’écrit.</a:t>
            </a:r>
          </a:p>
          <a:p>
            <a:pPr lvl="1"/>
            <a:r>
              <a:rPr lang="fr-FR" dirty="0" smtClean="0"/>
              <a:t>Faciliter l’accès au son de la lettre.</a:t>
            </a:r>
          </a:p>
          <a:p>
            <a:r>
              <a:rPr lang="fr-FR" dirty="0" smtClean="0"/>
              <a:t>La connaissance du son des lettres : souligner systématiquement le nom de la lettre et son « bruit » en particulier à l’aide d’image (A comme avion).</a:t>
            </a:r>
          </a:p>
          <a:p>
            <a:pPr marL="45720" indent="0">
              <a:buNone/>
            </a:pPr>
            <a:r>
              <a:rPr lang="fr-FR" sz="1500" dirty="0" smtClean="0"/>
              <a:t>Point de vigilance : le nom de la lettre ne correspond pas toujours au bruit qu’elle fait (voyelles vs consonnes).</a:t>
            </a:r>
          </a:p>
          <a:p>
            <a:r>
              <a:rPr lang="fr-FR" dirty="0" smtClean="0"/>
              <a:t>La connaissance de la forme graphique : apprendre à distinguer les lettres des chiffres, les lettres en français de celles utilisées dans une autre langue, les lettres des signes conventionnels.                                                                                                                                             Composante motrice : connaitre une lettre c’est aussi savoir la tracer ; Privilégier un entrainement </a:t>
            </a:r>
            <a:r>
              <a:rPr lang="fr-FR" dirty="0" err="1" smtClean="0"/>
              <a:t>multisensoriel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2.2.2. </a:t>
            </a:r>
            <a:r>
              <a:rPr lang="fr-FR" dirty="0" smtClean="0"/>
              <a:t>MISE EN ŒUVRE DE CET ENSEIGNEMENT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Chaque lettre doit être connue de ses 3 composantes : nom, forme graphique, son.</a:t>
            </a:r>
          </a:p>
          <a:p>
            <a:r>
              <a:rPr lang="fr-FR" dirty="0" smtClean="0"/>
              <a:t>Prendre appui sur le prénom (tableau de présence, porte-manteau</a:t>
            </a:r>
            <a:r>
              <a:rPr lang="fr-FR" dirty="0"/>
              <a:t>, étiquettes…), </a:t>
            </a:r>
            <a:r>
              <a:rPr lang="fr-FR" dirty="0" smtClean="0"/>
              <a:t>mot </a:t>
            </a:r>
            <a:r>
              <a:rPr lang="fr-FR" dirty="0"/>
              <a:t>ayant un fort pouvoir affectif </a:t>
            </a:r>
            <a:r>
              <a:rPr lang="fr-FR" dirty="0" smtClean="0"/>
              <a:t>.</a:t>
            </a:r>
          </a:p>
          <a:p>
            <a:r>
              <a:rPr lang="fr-FR" dirty="0" smtClean="0"/>
              <a:t>Identifier le prénom en capitales dès la PS.</a:t>
            </a:r>
          </a:p>
          <a:p>
            <a:r>
              <a:rPr lang="fr-FR" dirty="0" smtClean="0"/>
              <a:t>Activités de catégorisation par rapport à l’initiale.</a:t>
            </a:r>
          </a:p>
          <a:p>
            <a:r>
              <a:rPr lang="fr-FR" dirty="0" smtClean="0"/>
              <a:t>Utilisation des mots familiers : jours, mois, mots en lien avec les projets de classe, titre d’album : faire prendre conscience aux élèves que les unités sonores et graphiques sont liés.</a:t>
            </a:r>
          </a:p>
          <a:p>
            <a:r>
              <a:rPr lang="fr-FR" dirty="0" smtClean="0"/>
              <a:t>Différentes activités : </a:t>
            </a:r>
            <a:r>
              <a:rPr lang="fr-FR" dirty="0" err="1" smtClean="0">
                <a:solidFill>
                  <a:srgbClr val="FF0000"/>
                </a:solidFill>
              </a:rPr>
              <a:t>cf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Eduscol</a:t>
            </a:r>
            <a:r>
              <a:rPr lang="fr-FR" dirty="0" smtClean="0">
                <a:solidFill>
                  <a:srgbClr val="FF0000"/>
                </a:solidFill>
              </a:rPr>
              <a:t> Ressources langage écrit principe : </a:t>
            </a:r>
            <a:r>
              <a:rPr lang="fr-FR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fr-FR" dirty="0">
                <a:solidFill>
                  <a:srgbClr val="FF0000"/>
                </a:solidFill>
                <a:hlinkClick r:id="rId2"/>
              </a:rPr>
              <a:t>://</a:t>
            </a:r>
            <a:r>
              <a:rPr lang="fr-FR" dirty="0" smtClean="0">
                <a:solidFill>
                  <a:srgbClr val="FF0000"/>
                </a:solidFill>
                <a:hlinkClick r:id="rId2"/>
              </a:rPr>
              <a:t>cache.media.eduscol.education.fr/file/Langage/39/8/Ress_c1_langage_ecrit_principe_456398.pdf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2.2.3. </a:t>
            </a:r>
            <a:r>
              <a:rPr lang="fr-FR" dirty="0" smtClean="0"/>
              <a:t>ACTIVITES SUR LE PRINCIPE ALAPHABETIQUE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Proposer des activités courtes, structurées, régulières, variées, adaptées aux capacités des enfants.</a:t>
            </a:r>
          </a:p>
          <a:p>
            <a:r>
              <a:rPr lang="fr-FR" dirty="0" smtClean="0"/>
              <a:t>Veiller à un enseignement explicite : rappeler les finalités de l’apprentissage « j’apprends à dire le nom/le son de la lettre ».</a:t>
            </a:r>
          </a:p>
          <a:p>
            <a:r>
              <a:rPr lang="fr-FR" dirty="0" smtClean="0"/>
              <a:t>Employer le lexique spécifique : texte, ligne, phrase, majuscule, initiale, mot, syllabe, son, lettre…</a:t>
            </a:r>
          </a:p>
          <a:p>
            <a:r>
              <a:rPr lang="fr-FR" dirty="0" smtClean="0"/>
              <a:t>Travailler les proximités phonologiques : pour/tour/jour. Introduire les proximités phonologiques visuelles : poule/boule ; balle/dalle…</a:t>
            </a:r>
          </a:p>
          <a:p>
            <a:r>
              <a:rPr lang="fr-FR" dirty="0" smtClean="0"/>
              <a:t>Privilégier le travail en petit groupe (accueil, APC…).</a:t>
            </a:r>
          </a:p>
          <a:p>
            <a:r>
              <a:rPr lang="fr-FR" dirty="0" smtClean="0"/>
              <a:t>Veiller à bien distinguer les activités graphiques (des formes de bases : boucle, rond, canne…) des activités d’écriture (tracer des lettres, des mots)</a:t>
            </a:r>
          </a:p>
          <a:p>
            <a:r>
              <a:rPr lang="fr-FR" dirty="0" smtClean="0"/>
              <a:t>Privilégier certains supports : comptines, alphabet (dans les 3 graphies dès la MS), l’abécédaire, le clavier…</a:t>
            </a:r>
          </a:p>
          <a:p>
            <a:pPr marL="4572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Réciter l’alphabet ne signifie pas que l’élève soit capable de nommer les lettres de manière isolée ou lorsqu’elles sont dans le désordre.</a:t>
            </a:r>
          </a:p>
          <a:p>
            <a:r>
              <a:rPr lang="fr-FR" dirty="0" smtClean="0"/>
              <a:t>Les correspondances capitales, scriptes et cursives sont travaillées progressivement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PS : apprentissage des lettres capitales</a:t>
            </a:r>
          </a:p>
          <a:p>
            <a:pPr lvl="1"/>
            <a:r>
              <a:rPr lang="fr-FR" dirty="0" smtClean="0"/>
              <a:t>MS : correspondance entre lettre capitales et lettres scriptes</a:t>
            </a:r>
          </a:p>
          <a:p>
            <a:pPr lvl="1"/>
            <a:r>
              <a:rPr lang="fr-FR" dirty="0" smtClean="0"/>
              <a:t>GS : correspondance entre lettres capitales, lettres scriptes et lettres cursives.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2.2.4. </a:t>
            </a:r>
            <a:r>
              <a:rPr lang="fr-FR" dirty="0" smtClean="0"/>
              <a:t>Faire écrire l’élève de maternelle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/>
              <a:t>La valorisation des essais d’écriture favorise le développement des habilités nécessaires à la compréhension du système alphabétique.</a:t>
            </a:r>
          </a:p>
          <a:p>
            <a:pPr lvl="1"/>
            <a:r>
              <a:rPr lang="fr-FR" dirty="0" smtClean="0"/>
              <a:t>Essais d’écriture de mots : s’appuyer sur la segmentation syllabique en faisant le lien entre les apprentissages.</a:t>
            </a:r>
          </a:p>
          <a:p>
            <a:pPr lvl="1"/>
            <a:r>
              <a:rPr lang="fr-FR" dirty="0" smtClean="0"/>
              <a:t>VIP : valoriser, interpréter, poser l’écart (cf. KDO)</a:t>
            </a:r>
            <a:endParaRPr lang="fr-FR" dirty="0"/>
          </a:p>
          <a:p>
            <a:r>
              <a:rPr lang="fr-FR" b="1" dirty="0"/>
              <a:t>Le rôle de l’écriture du prénom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L’initiale : une connaissance précoce à la base de la sensibilité phonémique.</a:t>
            </a:r>
          </a:p>
          <a:p>
            <a:pPr lvl="1"/>
            <a:r>
              <a:rPr lang="fr-FR" dirty="0"/>
              <a:t>Un enseignement explicite : </a:t>
            </a:r>
            <a:r>
              <a:rPr lang="fr-FR" dirty="0" smtClean="0"/>
              <a:t>quelle(s) lettre(s) correspond(</a:t>
            </a:r>
            <a:r>
              <a:rPr lang="fr-FR" dirty="0" err="1" smtClean="0"/>
              <a:t>ent</a:t>
            </a:r>
            <a:r>
              <a:rPr lang="fr-FR" dirty="0" smtClean="0"/>
              <a:t>) </a:t>
            </a:r>
            <a:r>
              <a:rPr lang="fr-FR" dirty="0"/>
              <a:t>à </a:t>
            </a:r>
            <a:r>
              <a:rPr lang="fr-FR" dirty="0" smtClean="0"/>
              <a:t>quel(s) son(s).</a:t>
            </a:r>
            <a:endParaRPr lang="fr-FR" dirty="0"/>
          </a:p>
          <a:p>
            <a:pPr lvl="1"/>
            <a:r>
              <a:rPr lang="fr-FR" dirty="0"/>
              <a:t>Si graphème </a:t>
            </a:r>
            <a:r>
              <a:rPr lang="fr-FR" dirty="0" smtClean="0"/>
              <a:t>complexe, </a:t>
            </a:r>
            <a:r>
              <a:rPr lang="fr-FR" dirty="0"/>
              <a:t>verbaliser explicitement </a:t>
            </a:r>
            <a:r>
              <a:rPr lang="fr-FR" dirty="0" smtClean="0"/>
              <a:t>(exemple : au </a:t>
            </a:r>
            <a:r>
              <a:rPr lang="fr-FR" dirty="0"/>
              <a:t>se prononce o)</a:t>
            </a:r>
          </a:p>
          <a:p>
            <a:pPr marL="274320" lvl="1" indent="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585315"/>
            <a:ext cx="10038220" cy="55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976312"/>
            <a:ext cx="7429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5117" y="645226"/>
            <a:ext cx="9875520" cy="1356360"/>
          </a:xfrm>
        </p:spPr>
        <p:txBody>
          <a:bodyPr/>
          <a:lstStyle/>
          <a:p>
            <a:pPr algn="ctr"/>
            <a:r>
              <a:rPr lang="fr-FR" dirty="0" smtClean="0"/>
              <a:t>3. LES POINTS DE VIGILANCE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87" y="2032828"/>
            <a:ext cx="42005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3.1 Travail sur la conscience phonologique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b="1" dirty="0" smtClean="0"/>
              <a:t>Enseigner la conscience phonologique nécessite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Un apprentissage explicite.</a:t>
            </a:r>
          </a:p>
          <a:p>
            <a:pPr lvl="1"/>
            <a:r>
              <a:rPr lang="fr-FR" dirty="0" smtClean="0"/>
              <a:t>Des activités régulières (cf. emploi du temps).</a:t>
            </a:r>
          </a:p>
          <a:p>
            <a:pPr lvl="1"/>
            <a:r>
              <a:rPr lang="fr-FR" dirty="0" smtClean="0"/>
              <a:t>Des séances courtes, fréquentes, programmées.</a:t>
            </a:r>
          </a:p>
          <a:p>
            <a:pPr lvl="1"/>
            <a:r>
              <a:rPr lang="fr-FR" dirty="0" smtClean="0"/>
              <a:t>Une organisation en petits groupes de besoin.</a:t>
            </a:r>
          </a:p>
          <a:p>
            <a:pPr lvl="1"/>
            <a:r>
              <a:rPr lang="fr-FR" dirty="0" smtClean="0"/>
              <a:t>La prise en compte des situations incidentes. </a:t>
            </a:r>
          </a:p>
          <a:p>
            <a:pPr lvl="1"/>
            <a:r>
              <a:rPr lang="fr-FR" dirty="0" smtClean="0"/>
              <a:t>L’utilisation du métalangage adapté aux enfants.</a:t>
            </a:r>
          </a:p>
          <a:p>
            <a:pPr lvl="1"/>
            <a:r>
              <a:rPr lang="fr-FR" dirty="0" smtClean="0"/>
              <a:t>La segmentation des mots en syllabes à partir de syllabes orales (cf. e muet).</a:t>
            </a:r>
          </a:p>
          <a:p>
            <a:pPr lvl="1"/>
            <a:r>
              <a:rPr lang="fr-FR" dirty="0" smtClean="0"/>
              <a:t>De privilégier les mots monosyllabiques (dûment choisis) pour travailler la conscience phonémique (lac, rat, rue, chat, mot).</a:t>
            </a:r>
          </a:p>
          <a:p>
            <a:pPr lvl="1"/>
            <a:r>
              <a:rPr lang="fr-FR" dirty="0" smtClean="0"/>
              <a:t>D’aider à la discrimination des phonèmes en les prolongeant et exagérant l’articulation.</a:t>
            </a:r>
          </a:p>
          <a:p>
            <a:pPr lvl="1"/>
            <a:r>
              <a:rPr lang="fr-FR" dirty="0" smtClean="0"/>
              <a:t>D’harmoniser la symbolique de la </a:t>
            </a:r>
            <a:r>
              <a:rPr lang="fr-FR" dirty="0"/>
              <a:t>P</a:t>
            </a:r>
            <a:r>
              <a:rPr lang="fr-FR" dirty="0" smtClean="0"/>
              <a:t>S au CP (mots, syllabes, lettres muettes…)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3.2. Travail sur le principe alphabétique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Pour enseigner le tracé des lettres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Veiller à bien enseigner et faire apprendre les 3 composantes de la lettre : le nom, la forme et le son.</a:t>
            </a:r>
          </a:p>
          <a:p>
            <a:pPr lvl="1"/>
            <a:r>
              <a:rPr lang="fr-FR" dirty="0" smtClean="0"/>
              <a:t>Organiser l’apprentissage de manière progressive.</a:t>
            </a:r>
          </a:p>
          <a:p>
            <a:pPr lvl="1"/>
            <a:r>
              <a:rPr lang="fr-FR" dirty="0" smtClean="0"/>
              <a:t>Bien distinguer les activités de graphisme des activités d’écriture.</a:t>
            </a:r>
          </a:p>
          <a:p>
            <a:pPr lvl="1"/>
            <a:r>
              <a:rPr lang="fr-FR" dirty="0" smtClean="0"/>
              <a:t>Veiller au bon tracé des lettres : l’enseignant écrit sous le regard de(s) l’enfant(s) en nommant chaque lettre.</a:t>
            </a:r>
          </a:p>
          <a:p>
            <a:pPr lvl="1"/>
            <a:r>
              <a:rPr lang="fr-FR" dirty="0" smtClean="0"/>
              <a:t>Adapter le mobilier et le matériel à la taille de l’enfant.</a:t>
            </a:r>
          </a:p>
          <a:p>
            <a:pPr lvl="1"/>
            <a:r>
              <a:rPr lang="fr-FR" dirty="0" smtClean="0"/>
              <a:t>Proposer des situations d’écriture en groupe restreint.</a:t>
            </a:r>
          </a:p>
          <a:p>
            <a:pPr lvl="1"/>
            <a:r>
              <a:rPr lang="fr-FR" dirty="0" smtClean="0"/>
              <a:t>Être vigilant sur la posture et la tenue de l’outil.</a:t>
            </a:r>
          </a:p>
          <a:p>
            <a:pPr lvl="1"/>
            <a:r>
              <a:rPr lang="fr-FR" dirty="0" smtClean="0"/>
              <a:t>Prendre en compte les gauchers.</a:t>
            </a:r>
          </a:p>
          <a:p>
            <a:pPr lvl="1"/>
            <a:r>
              <a:rPr lang="fr-FR" dirty="0" smtClean="0"/>
              <a:t>Faire produire des traces sur des grands supports qui seront progressivement réduits.</a:t>
            </a:r>
          </a:p>
          <a:p>
            <a:pPr lvl="1"/>
            <a:r>
              <a:rPr lang="fr-FR" dirty="0" smtClean="0"/>
              <a:t>Veiller à la liaison GS/CP : </a:t>
            </a:r>
            <a:endParaRPr lang="fr-FR" dirty="0"/>
          </a:p>
          <a:p>
            <a:pPr lvl="2"/>
            <a:r>
              <a:rPr lang="fr-FR" dirty="0" smtClean="0"/>
              <a:t>transmettre les outils de liaisons : les mots de la classe, les comptines, les dictées à l’adulte</a:t>
            </a:r>
          </a:p>
          <a:p>
            <a:pPr lvl="2"/>
            <a:r>
              <a:rPr lang="fr-FR" dirty="0" smtClean="0"/>
              <a:t>Se mettre d’accord sur le tracé des lettres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3.3. Points de vigilance en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Importance de l’environnement d’apprentissage : physique, mental, émotionnel et social. Les émotions sont étroitement liées à la mémorisation.</a:t>
            </a:r>
          </a:p>
          <a:p>
            <a:pPr marL="45720" indent="0">
              <a:buNone/>
            </a:pPr>
            <a:endParaRPr lang="fr-FR" dirty="0" smtClean="0"/>
          </a:p>
          <a:p>
            <a:r>
              <a:rPr lang="fr-FR" dirty="0" smtClean="0"/>
              <a:t>Privilégier :</a:t>
            </a:r>
          </a:p>
          <a:p>
            <a:pPr lvl="1"/>
            <a:r>
              <a:rPr lang="fr-FR" dirty="0" smtClean="0"/>
              <a:t>Le respect des besoins des élèves : bouger, boire, réactiver et stimuler la mémoire.</a:t>
            </a:r>
          </a:p>
          <a:p>
            <a:pPr lvl="1"/>
            <a:r>
              <a:rPr lang="fr-FR" dirty="0" smtClean="0"/>
              <a:t>Le travail en coopération (non en compétition).</a:t>
            </a:r>
          </a:p>
          <a:p>
            <a:pPr lvl="1"/>
            <a:r>
              <a:rPr lang="fr-FR" dirty="0" smtClean="0"/>
              <a:t>Des activités brèves et cohérentes.</a:t>
            </a:r>
          </a:p>
          <a:p>
            <a:pPr lvl="1"/>
            <a:r>
              <a:rPr lang="fr-FR" dirty="0" smtClean="0"/>
              <a:t>Des temps de pause, courtes pour permettre à l’élève de se recentrer sur l’apprentissage et parvenir à se concentrer (activités de concentration et/ou de relaxation).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109" y="1351736"/>
            <a:ext cx="4721935" cy="39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700087"/>
            <a:ext cx="67151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00" y="1491961"/>
            <a:ext cx="64865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36" y="1312223"/>
            <a:ext cx="6724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64" y="1078304"/>
            <a:ext cx="4067175" cy="501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35218" y="3187327"/>
            <a:ext cx="611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Une démarche pour favoriser l’apprentissage du vocabulaire</a:t>
            </a:r>
          </a:p>
        </p:txBody>
      </p:sp>
    </p:spTree>
    <p:extLst>
      <p:ext uri="{BB962C8B-B14F-4D97-AF65-F5344CB8AC3E}">
        <p14:creationId xmlns:p14="http://schemas.microsoft.com/office/powerpoint/2010/main" val="16833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676275"/>
            <a:ext cx="88296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63" y="2390525"/>
            <a:ext cx="7334744" cy="17678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8" y="658249"/>
            <a:ext cx="41433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629</TotalTime>
  <Words>1428</Words>
  <Application>Microsoft Office PowerPoint</Application>
  <PresentationFormat>Grand écran</PresentationFormat>
  <Paragraphs>213</Paragraphs>
  <Slides>35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Calibri</vt:lpstr>
      <vt:lpstr>Corbel</vt:lpstr>
      <vt:lpstr>Wingdings</vt:lpstr>
      <vt:lpstr>Base</vt:lpstr>
      <vt:lpstr>Se préparer à apprendre à lire et à écrire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Concepts linguistiques</vt:lpstr>
      <vt:lpstr>1. LES NOTIONS</vt:lpstr>
      <vt:lpstr>Pour mémoire</vt:lpstr>
      <vt:lpstr>CGP</vt:lpstr>
      <vt:lpstr>2. LA MISE EN OEUVRE</vt:lpstr>
      <vt:lpstr>2.1.DEVELOPPER LES HABILITES PHONOLOGIQUES</vt:lpstr>
      <vt:lpstr>2.1.1.MODALITES D’APPRENTISSAGE</vt:lpstr>
      <vt:lpstr>2.1.2. ACTIVITES PHONOLOGIQUES ET PROGRESSIVITES</vt:lpstr>
      <vt:lpstr>Le mot (MS - GS)</vt:lpstr>
      <vt:lpstr>La syllabe (MS – GS)</vt:lpstr>
      <vt:lpstr>Présentation PowerPoint</vt:lpstr>
      <vt:lpstr>Le phonème (GS)</vt:lpstr>
      <vt:lpstr>2.2. DECOUVRIR LE PRINCIPE ALPHABETIQUE</vt:lpstr>
      <vt:lpstr>Présentation PowerPoint</vt:lpstr>
      <vt:lpstr>2.2.1. IMPORTANCE DE L’APPRENTISSAGE DES LETTRES</vt:lpstr>
      <vt:lpstr>2.2.2. MISE EN ŒUVRE DE CET ENSEIGNEMENT</vt:lpstr>
      <vt:lpstr>2.2.3. ACTIVITES SUR LE PRINCIPE ALAPHABETIQUE</vt:lpstr>
      <vt:lpstr>ATTENTION</vt:lpstr>
      <vt:lpstr>2.2.4. Faire écrire l’élève de maternelle</vt:lpstr>
      <vt:lpstr>Présentation PowerPoint</vt:lpstr>
      <vt:lpstr>3. LES POINTS DE VIGILANCE</vt:lpstr>
      <vt:lpstr>3.1 Travail sur la conscience phonologique</vt:lpstr>
      <vt:lpstr>3.2. Travail sur le principe alphabétique</vt:lpstr>
      <vt:lpstr>3.3. Points de vigilance en général</vt:lpstr>
      <vt:lpstr>Présentation PowerPoint</vt:lpstr>
    </vt:vector>
  </TitlesOfParts>
  <Company>RECTORAT DE STRASBOURG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préparer à apprendre à lire et à écrire</dc:title>
  <dc:creator>patsch</dc:creator>
  <cp:lastModifiedBy>patsch</cp:lastModifiedBy>
  <cp:revision>61</cp:revision>
  <cp:lastPrinted>2020-01-23T17:50:59Z</cp:lastPrinted>
  <dcterms:created xsi:type="dcterms:W3CDTF">2020-01-02T17:09:16Z</dcterms:created>
  <dcterms:modified xsi:type="dcterms:W3CDTF">2020-01-29T13:57:30Z</dcterms:modified>
</cp:coreProperties>
</file>